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1"/>
    <p:restoredTop sz="96327"/>
  </p:normalViewPr>
  <p:slideViewPr>
    <p:cSldViewPr snapToGrid="0" snapToObjects="1">
      <p:cViewPr>
        <p:scale>
          <a:sx n="79" d="100"/>
          <a:sy n="79" d="100"/>
        </p:scale>
        <p:origin x="2920" y="1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12/4/19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12/4/19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12/4/19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12/4/19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12/4/19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E112-25EA-8144-A461-FE39B581C038}"/>
              </a:ext>
            </a:extLst>
          </p:cNvPr>
          <p:cNvSpPr>
            <a:spLocks noGrp="1"/>
          </p:cNvSpPr>
          <p:nvPr>
            <p:ph type="ctrTitle"/>
          </p:nvPr>
        </p:nvSpPr>
        <p:spPr/>
        <p:txBody>
          <a:bodyPr/>
          <a:lstStyle/>
          <a:p>
            <a:r>
              <a:rPr lang="en-US" dirty="0"/>
              <a:t>CRIME INCIDENT REPORTS</a:t>
            </a:r>
          </a:p>
        </p:txBody>
      </p:sp>
      <p:sp>
        <p:nvSpPr>
          <p:cNvPr id="3" name="Subtitle 2">
            <a:extLst>
              <a:ext uri="{FF2B5EF4-FFF2-40B4-BE49-F238E27FC236}">
                <a16:creationId xmlns:a16="http://schemas.microsoft.com/office/drawing/2014/main" id="{798BE230-5FED-764F-B37B-852CA8FC6961}"/>
              </a:ext>
            </a:extLst>
          </p:cNvPr>
          <p:cNvSpPr>
            <a:spLocks noGrp="1"/>
          </p:cNvSpPr>
          <p:nvPr>
            <p:ph type="subTitle" idx="1"/>
          </p:nvPr>
        </p:nvSpPr>
        <p:spPr/>
        <p:txBody>
          <a:bodyPr>
            <a:normAutofit fontScale="85000" lnSpcReduction="10000"/>
          </a:bodyPr>
          <a:lstStyle/>
          <a:p>
            <a:r>
              <a:rPr lang="en-US" dirty="0"/>
              <a:t> </a:t>
            </a:r>
            <a:r>
              <a:rPr lang="en-US" dirty="0" err="1"/>
              <a:t>Jiangyun</a:t>
            </a:r>
            <a:r>
              <a:rPr lang="en-US" dirty="0"/>
              <a:t> Wang</a:t>
            </a:r>
          </a:p>
          <a:p>
            <a:r>
              <a:rPr lang="en-US" dirty="0"/>
              <a:t>Northeastern University, Boston, MA, USA</a:t>
            </a:r>
          </a:p>
        </p:txBody>
      </p:sp>
    </p:spTree>
    <p:extLst>
      <p:ext uri="{BB962C8B-B14F-4D97-AF65-F5344CB8AC3E}">
        <p14:creationId xmlns:p14="http://schemas.microsoft.com/office/powerpoint/2010/main" val="214173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7A36-8FD4-584D-8AFD-0F94DBEB92A9}"/>
              </a:ext>
            </a:extLst>
          </p:cNvPr>
          <p:cNvSpPr>
            <a:spLocks noGrp="1"/>
          </p:cNvSpPr>
          <p:nvPr>
            <p:ph type="title"/>
          </p:nvPr>
        </p:nvSpPr>
        <p:spPr/>
        <p:txBody>
          <a:bodyPr/>
          <a:lstStyle/>
          <a:p>
            <a:r>
              <a:rPr lang="en-US" dirty="0"/>
              <a:t>Motor Vehicle Accident</a:t>
            </a:r>
          </a:p>
        </p:txBody>
      </p:sp>
      <p:pic>
        <p:nvPicPr>
          <p:cNvPr id="4" name="Picture 3" descr="A screenshot of a cell phone&#10;&#10;Description automatically generated">
            <a:extLst>
              <a:ext uri="{FF2B5EF4-FFF2-40B4-BE49-F238E27FC236}">
                <a16:creationId xmlns:a16="http://schemas.microsoft.com/office/drawing/2014/main" id="{1E657B1E-08A9-A345-911F-D000D00530F2}"/>
              </a:ext>
            </a:extLst>
          </p:cNvPr>
          <p:cNvPicPr>
            <a:picLocks noChangeAspect="1"/>
          </p:cNvPicPr>
          <p:nvPr/>
        </p:nvPicPr>
        <p:blipFill>
          <a:blip r:embed="rId2"/>
          <a:stretch>
            <a:fillRect/>
          </a:stretch>
        </p:blipFill>
        <p:spPr>
          <a:xfrm>
            <a:off x="1363877" y="2061691"/>
            <a:ext cx="7734300" cy="3797300"/>
          </a:xfrm>
          <a:prstGeom prst="rect">
            <a:avLst/>
          </a:prstGeom>
        </p:spPr>
      </p:pic>
      <p:sp>
        <p:nvSpPr>
          <p:cNvPr id="5" name="TextBox 4">
            <a:extLst>
              <a:ext uri="{FF2B5EF4-FFF2-40B4-BE49-F238E27FC236}">
                <a16:creationId xmlns:a16="http://schemas.microsoft.com/office/drawing/2014/main" id="{5161C4F1-CB1A-EC43-827E-816C45035C78}"/>
              </a:ext>
            </a:extLst>
          </p:cNvPr>
          <p:cNvSpPr txBox="1"/>
          <p:nvPr/>
        </p:nvSpPr>
        <p:spPr>
          <a:xfrm>
            <a:off x="9149443" y="2351312"/>
            <a:ext cx="2446123" cy="2862322"/>
          </a:xfrm>
          <a:prstGeom prst="rect">
            <a:avLst/>
          </a:prstGeom>
          <a:noFill/>
        </p:spPr>
        <p:txBody>
          <a:bodyPr wrap="square" rtlCol="0">
            <a:spAutoFit/>
          </a:bodyPr>
          <a:lstStyle/>
          <a:p>
            <a:r>
              <a:rPr lang="en-US" b="1" dirty="0"/>
              <a:t>Suggestions: </a:t>
            </a:r>
            <a:r>
              <a:rPr lang="en-US" dirty="0"/>
              <a:t>BPD can implement activities of first-aid to enable people to take first-aid measures in Motor Vehicle Accidents. It is better for them to cooperate with RMV to add one test for driving license: first-aid test.</a:t>
            </a:r>
          </a:p>
        </p:txBody>
      </p:sp>
    </p:spTree>
    <p:extLst>
      <p:ext uri="{BB962C8B-B14F-4D97-AF65-F5344CB8AC3E}">
        <p14:creationId xmlns:p14="http://schemas.microsoft.com/office/powerpoint/2010/main" val="12161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4850-2840-9044-ACA8-6AFD1A89E027}"/>
              </a:ext>
            </a:extLst>
          </p:cNvPr>
          <p:cNvSpPr>
            <a:spLocks noGrp="1"/>
          </p:cNvSpPr>
          <p:nvPr>
            <p:ph type="title"/>
          </p:nvPr>
        </p:nvSpPr>
        <p:spPr/>
        <p:txBody>
          <a:bodyPr/>
          <a:lstStyle/>
          <a:p>
            <a:r>
              <a:rPr lang="en-US" dirty="0"/>
              <a:t>Larceny</a:t>
            </a:r>
          </a:p>
        </p:txBody>
      </p:sp>
      <p:pic>
        <p:nvPicPr>
          <p:cNvPr id="4" name="Picture 3" descr="A screenshot of a cell phone&#10;&#10;Description automatically generated">
            <a:extLst>
              <a:ext uri="{FF2B5EF4-FFF2-40B4-BE49-F238E27FC236}">
                <a16:creationId xmlns:a16="http://schemas.microsoft.com/office/drawing/2014/main" id="{68125973-EBD8-3642-9E71-BD60FD9144D3}"/>
              </a:ext>
            </a:extLst>
          </p:cNvPr>
          <p:cNvPicPr>
            <a:picLocks noChangeAspect="1"/>
          </p:cNvPicPr>
          <p:nvPr/>
        </p:nvPicPr>
        <p:blipFill>
          <a:blip r:embed="rId2"/>
          <a:stretch>
            <a:fillRect/>
          </a:stretch>
        </p:blipFill>
        <p:spPr>
          <a:xfrm>
            <a:off x="1420168" y="2006944"/>
            <a:ext cx="7226300" cy="3733800"/>
          </a:xfrm>
          <a:prstGeom prst="rect">
            <a:avLst/>
          </a:prstGeom>
        </p:spPr>
      </p:pic>
      <p:sp>
        <p:nvSpPr>
          <p:cNvPr id="5" name="TextBox 4">
            <a:extLst>
              <a:ext uri="{FF2B5EF4-FFF2-40B4-BE49-F238E27FC236}">
                <a16:creationId xmlns:a16="http://schemas.microsoft.com/office/drawing/2014/main" id="{53AB1A36-DF84-214E-9B47-5D2F79D278CE}"/>
              </a:ext>
            </a:extLst>
          </p:cNvPr>
          <p:cNvSpPr txBox="1"/>
          <p:nvPr/>
        </p:nvSpPr>
        <p:spPr>
          <a:xfrm>
            <a:off x="9046029" y="2148133"/>
            <a:ext cx="2383971" cy="3416320"/>
          </a:xfrm>
          <a:prstGeom prst="rect">
            <a:avLst/>
          </a:prstGeom>
          <a:noFill/>
        </p:spPr>
        <p:txBody>
          <a:bodyPr wrap="square" rtlCol="0">
            <a:spAutoFit/>
          </a:bodyPr>
          <a:lstStyle/>
          <a:p>
            <a:r>
              <a:rPr lang="en-US" b="1" dirty="0"/>
              <a:t>Suggestions: </a:t>
            </a:r>
            <a:r>
              <a:rPr lang="en-US" dirty="0"/>
              <a:t>It is better for merchants to install surveillance cameras in stores, which can help BPD solve the case quickly by the footage. For individuals, BPD can broadcast to raise individual's vigilance of the saf</a:t>
            </a:r>
            <a:r>
              <a:rPr lang="en-US" altLang="zh-CN" dirty="0"/>
              <a:t>e</a:t>
            </a:r>
            <a:r>
              <a:rPr lang="en-US" dirty="0"/>
              <a:t>ty  of their personal belongings.</a:t>
            </a:r>
          </a:p>
        </p:txBody>
      </p:sp>
      <p:pic>
        <p:nvPicPr>
          <p:cNvPr id="6" name="Picture 5" descr="A picture containing knife&#10;&#10;Description automatically generated">
            <a:extLst>
              <a:ext uri="{FF2B5EF4-FFF2-40B4-BE49-F238E27FC236}">
                <a16:creationId xmlns:a16="http://schemas.microsoft.com/office/drawing/2014/main" id="{CA41DCA3-4BCB-1549-9E39-221A4BBA2EC1}"/>
              </a:ext>
            </a:extLst>
          </p:cNvPr>
          <p:cNvPicPr>
            <a:picLocks noChangeAspect="1"/>
          </p:cNvPicPr>
          <p:nvPr/>
        </p:nvPicPr>
        <p:blipFill>
          <a:blip r:embed="rId3"/>
          <a:stretch>
            <a:fillRect/>
          </a:stretch>
        </p:blipFill>
        <p:spPr>
          <a:xfrm>
            <a:off x="5208916" y="928965"/>
            <a:ext cx="2808411" cy="936137"/>
          </a:xfrm>
          <a:prstGeom prst="rect">
            <a:avLst/>
          </a:prstGeom>
        </p:spPr>
      </p:pic>
    </p:spTree>
    <p:extLst>
      <p:ext uri="{BB962C8B-B14F-4D97-AF65-F5344CB8AC3E}">
        <p14:creationId xmlns:p14="http://schemas.microsoft.com/office/powerpoint/2010/main" val="367266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0811-4ACF-9E4D-8286-613C1340C67D}"/>
              </a:ext>
            </a:extLst>
          </p:cNvPr>
          <p:cNvSpPr>
            <a:spLocks noGrp="1"/>
          </p:cNvSpPr>
          <p:nvPr>
            <p:ph type="title"/>
          </p:nvPr>
        </p:nvSpPr>
        <p:spPr/>
        <p:txBody>
          <a:bodyPr>
            <a:normAutofit fontScale="90000"/>
          </a:bodyPr>
          <a:lstStyle/>
          <a:p>
            <a:r>
              <a:rPr lang="en-US" dirty="0"/>
              <a:t>Relation of Location and crime incident numbers</a:t>
            </a:r>
          </a:p>
        </p:txBody>
      </p:sp>
    </p:spTree>
    <p:extLst>
      <p:ext uri="{BB962C8B-B14F-4D97-AF65-F5344CB8AC3E}">
        <p14:creationId xmlns:p14="http://schemas.microsoft.com/office/powerpoint/2010/main" val="2209067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0088EF4-B322-0644-AF51-2C44991D5820}"/>
              </a:ext>
            </a:extLst>
          </p:cNvPr>
          <p:cNvPicPr>
            <a:picLocks noChangeAspect="1"/>
          </p:cNvPicPr>
          <p:nvPr/>
        </p:nvPicPr>
        <p:blipFill>
          <a:blip r:embed="rId2"/>
          <a:stretch>
            <a:fillRect/>
          </a:stretch>
        </p:blipFill>
        <p:spPr>
          <a:xfrm>
            <a:off x="2639330" y="2446638"/>
            <a:ext cx="5084490" cy="4399098"/>
          </a:xfrm>
          <a:prstGeom prst="rect">
            <a:avLst/>
          </a:prstGeom>
        </p:spPr>
      </p:pic>
      <p:sp>
        <p:nvSpPr>
          <p:cNvPr id="5" name="Title 1">
            <a:extLst>
              <a:ext uri="{FF2B5EF4-FFF2-40B4-BE49-F238E27FC236}">
                <a16:creationId xmlns:a16="http://schemas.microsoft.com/office/drawing/2014/main" id="{A9094B3B-FCB1-0C4C-B45C-A0111D5040A1}"/>
              </a:ext>
            </a:extLst>
          </p:cNvPr>
          <p:cNvSpPr txBox="1">
            <a:spLocks/>
          </p:cNvSpPr>
          <p:nvPr/>
        </p:nvSpPr>
        <p:spPr>
          <a:xfrm>
            <a:off x="1006839" y="135924"/>
            <a:ext cx="10178322" cy="1492132"/>
          </a:xfrm>
          <a:prstGeom prst="rect">
            <a:avLst/>
          </a:prstGeom>
        </p:spPr>
        <p:txBody>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dirty="0"/>
              <a:t>Top 5 streets hold most incident numbers of Larceny and all offense groups in 2018</a:t>
            </a:r>
          </a:p>
        </p:txBody>
      </p:sp>
    </p:spTree>
    <p:extLst>
      <p:ext uri="{BB962C8B-B14F-4D97-AF65-F5344CB8AC3E}">
        <p14:creationId xmlns:p14="http://schemas.microsoft.com/office/powerpoint/2010/main" val="190016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1A88-6BC4-9549-9397-A489B12DBB22}"/>
              </a:ext>
            </a:extLst>
          </p:cNvPr>
          <p:cNvSpPr>
            <a:spLocks noGrp="1"/>
          </p:cNvSpPr>
          <p:nvPr>
            <p:ph type="title"/>
          </p:nvPr>
        </p:nvSpPr>
        <p:spPr/>
        <p:txBody>
          <a:bodyPr/>
          <a:lstStyle/>
          <a:p>
            <a:r>
              <a:rPr lang="en-US" dirty="0"/>
              <a:t>WASHINGTON ST</a:t>
            </a:r>
          </a:p>
        </p:txBody>
      </p:sp>
      <p:pic>
        <p:nvPicPr>
          <p:cNvPr id="4" name="Picture 3" descr="A screenshot of a cell phone&#10;&#10;Description automatically generated">
            <a:extLst>
              <a:ext uri="{FF2B5EF4-FFF2-40B4-BE49-F238E27FC236}">
                <a16:creationId xmlns:a16="http://schemas.microsoft.com/office/drawing/2014/main" id="{69D8AD32-D6DB-C74B-A0EC-A1EEE2B973AC}"/>
              </a:ext>
            </a:extLst>
          </p:cNvPr>
          <p:cNvPicPr>
            <a:picLocks noChangeAspect="1"/>
          </p:cNvPicPr>
          <p:nvPr/>
        </p:nvPicPr>
        <p:blipFill>
          <a:blip r:embed="rId2"/>
          <a:stretch>
            <a:fillRect/>
          </a:stretch>
        </p:blipFill>
        <p:spPr>
          <a:xfrm>
            <a:off x="1770106" y="2123989"/>
            <a:ext cx="7391400" cy="3302000"/>
          </a:xfrm>
          <a:prstGeom prst="rect">
            <a:avLst/>
          </a:prstGeom>
        </p:spPr>
      </p:pic>
    </p:spTree>
    <p:extLst>
      <p:ext uri="{BB962C8B-B14F-4D97-AF65-F5344CB8AC3E}">
        <p14:creationId xmlns:p14="http://schemas.microsoft.com/office/powerpoint/2010/main" val="206085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8967-DC13-3B46-AD15-041ADD36B34B}"/>
              </a:ext>
            </a:extLst>
          </p:cNvPr>
          <p:cNvSpPr>
            <a:spLocks noGrp="1"/>
          </p:cNvSpPr>
          <p:nvPr>
            <p:ph type="title"/>
          </p:nvPr>
        </p:nvSpPr>
        <p:spPr/>
        <p:txBody>
          <a:bodyPr/>
          <a:lstStyle/>
          <a:p>
            <a:r>
              <a:rPr lang="en-US" altLang="zh-CN" dirty="0"/>
              <a:t>T</a:t>
            </a:r>
            <a:r>
              <a:rPr lang="en-US" dirty="0"/>
              <a:t>op </a:t>
            </a:r>
            <a:r>
              <a:rPr lang="en-US" altLang="zh-CN" dirty="0"/>
              <a:t>3</a:t>
            </a:r>
            <a:r>
              <a:rPr lang="en-US" dirty="0"/>
              <a:t> incidents' location in each season distribution</a:t>
            </a:r>
          </a:p>
        </p:txBody>
      </p:sp>
      <p:pic>
        <p:nvPicPr>
          <p:cNvPr id="4" name="Picture 3">
            <a:extLst>
              <a:ext uri="{FF2B5EF4-FFF2-40B4-BE49-F238E27FC236}">
                <a16:creationId xmlns:a16="http://schemas.microsoft.com/office/drawing/2014/main" id="{CBCDB690-7A68-934D-8CC3-396AB3A60475}"/>
              </a:ext>
            </a:extLst>
          </p:cNvPr>
          <p:cNvPicPr>
            <a:picLocks noChangeAspect="1"/>
          </p:cNvPicPr>
          <p:nvPr/>
        </p:nvPicPr>
        <p:blipFill>
          <a:blip r:embed="rId2"/>
          <a:stretch>
            <a:fillRect/>
          </a:stretch>
        </p:blipFill>
        <p:spPr>
          <a:xfrm>
            <a:off x="1251678" y="2313905"/>
            <a:ext cx="10423463" cy="3132330"/>
          </a:xfrm>
          <a:prstGeom prst="rect">
            <a:avLst/>
          </a:prstGeom>
        </p:spPr>
      </p:pic>
      <p:sp>
        <p:nvSpPr>
          <p:cNvPr id="5" name="TextBox 4">
            <a:extLst>
              <a:ext uri="{FF2B5EF4-FFF2-40B4-BE49-F238E27FC236}">
                <a16:creationId xmlns:a16="http://schemas.microsoft.com/office/drawing/2014/main" id="{D55B05CB-51E8-2642-A105-1948D502BEEA}"/>
              </a:ext>
            </a:extLst>
          </p:cNvPr>
          <p:cNvSpPr txBox="1"/>
          <p:nvPr/>
        </p:nvSpPr>
        <p:spPr>
          <a:xfrm>
            <a:off x="3237713" y="5885623"/>
            <a:ext cx="6206251" cy="369332"/>
          </a:xfrm>
          <a:prstGeom prst="rect">
            <a:avLst/>
          </a:prstGeom>
          <a:noFill/>
        </p:spPr>
        <p:txBody>
          <a:bodyPr wrap="none" rtlCol="0">
            <a:spAutoFit/>
          </a:bodyPr>
          <a:lstStyle/>
          <a:p>
            <a:r>
              <a:rPr lang="en-US" b="1" dirty="0"/>
              <a:t>Suggestions:</a:t>
            </a:r>
            <a:r>
              <a:rPr lang="en-US" dirty="0"/>
              <a:t> BPD should deploy more police in Washington </a:t>
            </a:r>
            <a:r>
              <a:rPr lang="en-US" dirty="0" err="1"/>
              <a:t>st.</a:t>
            </a:r>
            <a:endParaRPr lang="en-US" dirty="0"/>
          </a:p>
        </p:txBody>
      </p:sp>
    </p:spTree>
    <p:extLst>
      <p:ext uri="{BB962C8B-B14F-4D97-AF65-F5344CB8AC3E}">
        <p14:creationId xmlns:p14="http://schemas.microsoft.com/office/powerpoint/2010/main" val="374170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F0B1-53EF-B548-83F6-173BB707D217}"/>
              </a:ext>
            </a:extLst>
          </p:cNvPr>
          <p:cNvSpPr>
            <a:spLocks noGrp="1"/>
          </p:cNvSpPr>
          <p:nvPr>
            <p:ph type="title"/>
          </p:nvPr>
        </p:nvSpPr>
        <p:spPr/>
        <p:txBody>
          <a:bodyPr/>
          <a:lstStyle/>
          <a:p>
            <a:r>
              <a:rPr lang="en-US" altLang="zh-CN" dirty="0"/>
              <a:t>COncluSions</a:t>
            </a:r>
            <a:endParaRPr lang="en-US" dirty="0"/>
          </a:p>
        </p:txBody>
      </p:sp>
      <p:sp>
        <p:nvSpPr>
          <p:cNvPr id="4" name="TextBox 3">
            <a:extLst>
              <a:ext uri="{FF2B5EF4-FFF2-40B4-BE49-F238E27FC236}">
                <a16:creationId xmlns:a16="http://schemas.microsoft.com/office/drawing/2014/main" id="{B4998EC2-7DC0-194F-ADAC-B97FD7721D43}"/>
              </a:ext>
            </a:extLst>
          </p:cNvPr>
          <p:cNvSpPr txBox="1"/>
          <p:nvPr/>
        </p:nvSpPr>
        <p:spPr>
          <a:xfrm>
            <a:off x="1251678" y="2369422"/>
            <a:ext cx="10760529" cy="2862322"/>
          </a:xfrm>
          <a:prstGeom prst="rect">
            <a:avLst/>
          </a:prstGeom>
          <a:noFill/>
        </p:spPr>
        <p:txBody>
          <a:bodyPr wrap="square" rtlCol="0">
            <a:spAutoFit/>
          </a:bodyPr>
          <a:lstStyle/>
          <a:p>
            <a:r>
              <a:rPr lang="en-US" dirty="0"/>
              <a:t>1. Relation of time and crime incident numbers</a:t>
            </a:r>
          </a:p>
          <a:p>
            <a:r>
              <a:rPr lang="en-US" dirty="0"/>
              <a:t>    </a:t>
            </a:r>
            <a:r>
              <a:rPr lang="en-US" altLang="zh-CN" dirty="0"/>
              <a:t>a</a:t>
            </a:r>
            <a:r>
              <a:rPr lang="en-US" dirty="0"/>
              <a:t>. Months: </a:t>
            </a:r>
          </a:p>
          <a:p>
            <a:r>
              <a:rPr lang="en-US" dirty="0"/>
              <a:t>        - From May to October, there are always more than 8000 incidents monthly</a:t>
            </a:r>
          </a:p>
          <a:p>
            <a:r>
              <a:rPr lang="en-US" dirty="0"/>
              <a:t>        - February is always the month with the least crime incident numbers</a:t>
            </a:r>
          </a:p>
          <a:p>
            <a:r>
              <a:rPr lang="en-US" dirty="0"/>
              <a:t>    </a:t>
            </a:r>
            <a:r>
              <a:rPr lang="en-US" altLang="zh-CN" dirty="0"/>
              <a:t>b.</a:t>
            </a:r>
            <a:r>
              <a:rPr lang="en-US" dirty="0"/>
              <a:t> Seasons:</a:t>
            </a:r>
            <a:r>
              <a:rPr lang="zh-CN" altLang="en-US" dirty="0"/>
              <a:t> </a:t>
            </a:r>
            <a:r>
              <a:rPr lang="en-US" dirty="0"/>
              <a:t>Summer is the season which has the most incident numbers and Winter is the one with least incident numbers.</a:t>
            </a:r>
          </a:p>
          <a:p>
            <a:r>
              <a:rPr lang="en-US" dirty="0"/>
              <a:t>    </a:t>
            </a:r>
            <a:r>
              <a:rPr lang="en-US" altLang="zh-CN" dirty="0"/>
              <a:t>c</a:t>
            </a:r>
            <a:r>
              <a:rPr lang="en-US" dirty="0"/>
              <a:t>. Day of week:</a:t>
            </a:r>
          </a:p>
          <a:p>
            <a:r>
              <a:rPr lang="en-US" dirty="0"/>
              <a:t>         - The day of Friday in Spring, Summer, and Fall occurs more incidents. And the day of Monday in Winter occurs more incidents.</a:t>
            </a:r>
          </a:p>
          <a:p>
            <a:r>
              <a:rPr lang="en-US" dirty="0"/>
              <a:t>         - Generally, there is less incidents happen from Tue</a:t>
            </a:r>
            <a:r>
              <a:rPr lang="en-US" altLang="zh-CN" dirty="0"/>
              <a:t>s</a:t>
            </a:r>
            <a:r>
              <a:rPr lang="en-US" dirty="0"/>
              <a:t>day to Thursday in each season.</a:t>
            </a:r>
          </a:p>
        </p:txBody>
      </p:sp>
    </p:spTree>
    <p:extLst>
      <p:ext uri="{BB962C8B-B14F-4D97-AF65-F5344CB8AC3E}">
        <p14:creationId xmlns:p14="http://schemas.microsoft.com/office/powerpoint/2010/main" val="276125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968266-4134-AE4F-AB6B-3B6179C6FCBA}"/>
              </a:ext>
            </a:extLst>
          </p:cNvPr>
          <p:cNvSpPr txBox="1"/>
          <p:nvPr/>
        </p:nvSpPr>
        <p:spPr>
          <a:xfrm>
            <a:off x="1039407" y="720090"/>
            <a:ext cx="10619193" cy="5909310"/>
          </a:xfrm>
          <a:prstGeom prst="rect">
            <a:avLst/>
          </a:prstGeom>
          <a:noFill/>
        </p:spPr>
        <p:txBody>
          <a:bodyPr wrap="square" rtlCol="0">
            <a:spAutoFit/>
          </a:bodyPr>
          <a:lstStyle/>
          <a:p>
            <a:r>
              <a:rPr lang="en-US" altLang="zh-CN" dirty="0"/>
              <a:t>2</a:t>
            </a:r>
            <a:r>
              <a:rPr lang="en-US" dirty="0"/>
              <a:t>. Relation of offense group and crime incident numbers</a:t>
            </a:r>
          </a:p>
          <a:p>
            <a:r>
              <a:rPr lang="en-US" dirty="0"/>
              <a:t>   </a:t>
            </a:r>
            <a:r>
              <a:rPr lang="zh-CN" altLang="en-US" dirty="0"/>
              <a:t> </a:t>
            </a:r>
            <a:r>
              <a:rPr lang="en-US" altLang="zh-CN" dirty="0"/>
              <a:t>a.</a:t>
            </a:r>
            <a:r>
              <a:rPr lang="zh-CN" altLang="en-US" dirty="0"/>
              <a:t> </a:t>
            </a:r>
            <a:r>
              <a:rPr lang="en-US" dirty="0"/>
              <a:t> Motor Vehicle Accident Response, Medical Assistance,</a:t>
            </a:r>
            <a:r>
              <a:rPr lang="zh-CN" altLang="en-US" dirty="0"/>
              <a:t> </a:t>
            </a:r>
            <a:r>
              <a:rPr lang="en-US" dirty="0"/>
              <a:t>and Larceny are always the top 3 offence group with most incident numbers in each season.</a:t>
            </a:r>
          </a:p>
          <a:p>
            <a:r>
              <a:rPr lang="en-US" dirty="0"/>
              <a:t>    </a:t>
            </a:r>
            <a:r>
              <a:rPr lang="en-US" altLang="zh-CN" dirty="0"/>
              <a:t>b.</a:t>
            </a:r>
            <a:r>
              <a:rPr lang="en-US" dirty="0"/>
              <a:t> Motor Vehicle Accident Response's incident numbers are far beyond other offen</a:t>
            </a:r>
            <a:r>
              <a:rPr lang="en-US" altLang="zh-CN" dirty="0"/>
              <a:t>s</a:t>
            </a:r>
            <a:r>
              <a:rPr lang="en-US" dirty="0"/>
              <a:t>e groups.</a:t>
            </a:r>
          </a:p>
          <a:p>
            <a:r>
              <a:rPr lang="en-US" dirty="0"/>
              <a:t>        - About 70% of Motor Vehicle Accidents only causes property damage, which about 19% of Motor Vehicle Accidents only causes people injured.</a:t>
            </a:r>
          </a:p>
          <a:p>
            <a:r>
              <a:rPr lang="en-US" dirty="0"/>
              <a:t>    </a:t>
            </a:r>
            <a:r>
              <a:rPr lang="en-US" altLang="zh-CN" dirty="0"/>
              <a:t>c.</a:t>
            </a:r>
            <a:r>
              <a:rPr lang="en-US" dirty="0"/>
              <a:t> Larceny:</a:t>
            </a:r>
          </a:p>
          <a:p>
            <a:r>
              <a:rPr lang="en-US" dirty="0"/>
              <a:t>        - The major victims of 'LARCENY SHOPLIFTING' and 'LARCENY THEFT FROM BUILDING'(about 67%) are merchants and the other group of victims of 'LARCENY THEFT OF BICYCLE' and 'LARCENY PICK-POCKET'(about 10%) are indi</a:t>
            </a:r>
            <a:r>
              <a:rPr lang="en-US" altLang="zh-CN" dirty="0"/>
              <a:t>vi</a:t>
            </a:r>
            <a:r>
              <a:rPr lang="en-US" dirty="0"/>
              <a:t>duals.</a:t>
            </a:r>
          </a:p>
          <a:p>
            <a:r>
              <a:rPr lang="en-US" altLang="zh-CN" dirty="0"/>
              <a:t>3.</a:t>
            </a:r>
            <a:r>
              <a:rPr lang="zh-CN" altLang="en-US" dirty="0"/>
              <a:t> </a:t>
            </a:r>
            <a:r>
              <a:rPr lang="en-US" dirty="0"/>
              <a:t>Relation of location and crime incident numbers</a:t>
            </a:r>
          </a:p>
          <a:p>
            <a:r>
              <a:rPr lang="en-US" dirty="0"/>
              <a:t>    </a:t>
            </a:r>
            <a:r>
              <a:rPr lang="en-US" altLang="zh-CN" dirty="0"/>
              <a:t>a</a:t>
            </a:r>
            <a:r>
              <a:rPr lang="en-US" dirty="0"/>
              <a:t>. Washington </a:t>
            </a:r>
            <a:r>
              <a:rPr lang="en-US" dirty="0" err="1"/>
              <a:t>st</a:t>
            </a:r>
            <a:r>
              <a:rPr lang="en-US" dirty="0"/>
              <a:t>: it is the top one among all offense groups with the most incidents, and it is the second most lar</a:t>
            </a:r>
            <a:r>
              <a:rPr lang="en-US" altLang="zh-CN" dirty="0"/>
              <a:t>cen</a:t>
            </a:r>
            <a:r>
              <a:rPr lang="en-US" dirty="0"/>
              <a:t>y incident numbers. </a:t>
            </a:r>
          </a:p>
          <a:p>
            <a:r>
              <a:rPr lang="en-US" dirty="0"/>
              <a:t>        - top 3 offense groups with the most incident numbers are: Larceny, Drug Violation, and Moto Vehicle Accident Response.</a:t>
            </a:r>
          </a:p>
          <a:p>
            <a:r>
              <a:rPr lang="en-US" dirty="0"/>
              <a:t>        - Compare to Washington street(top 1) and Boylston street(top 3), each season's incident numbers in Washington street is twice as the one in Boylston street.</a:t>
            </a:r>
          </a:p>
          <a:p>
            <a:r>
              <a:rPr lang="en-US" dirty="0"/>
              <a:t>    </a:t>
            </a:r>
            <a:r>
              <a:rPr lang="en-US" altLang="zh-CN" dirty="0"/>
              <a:t>b</a:t>
            </a:r>
            <a:r>
              <a:rPr lang="en-US" dirty="0"/>
              <a:t>. Top 3 streets with the most offense incident numbers: Washington </a:t>
            </a:r>
            <a:r>
              <a:rPr lang="en-US" dirty="0" err="1"/>
              <a:t>st</a:t>
            </a:r>
            <a:r>
              <a:rPr lang="en-US" dirty="0"/>
              <a:t>, Blue hill </a:t>
            </a:r>
            <a:r>
              <a:rPr lang="en-US" dirty="0" err="1"/>
              <a:t>ave.</a:t>
            </a:r>
            <a:r>
              <a:rPr lang="en-US" dirty="0"/>
              <a:t>, Boylston </a:t>
            </a:r>
            <a:r>
              <a:rPr lang="en-US" dirty="0" err="1"/>
              <a:t>st</a:t>
            </a:r>
            <a:endParaRPr lang="en-US" dirty="0"/>
          </a:p>
          <a:p>
            <a:r>
              <a:rPr lang="en-US" dirty="0"/>
              <a:t>    </a:t>
            </a:r>
            <a:r>
              <a:rPr lang="en-US" altLang="zh-CN" dirty="0"/>
              <a:t>c</a:t>
            </a:r>
            <a:r>
              <a:rPr lang="en-US" dirty="0"/>
              <a:t>. Top 3 streets with the most la</a:t>
            </a:r>
            <a:r>
              <a:rPr lang="en-US" altLang="zh-CN" dirty="0"/>
              <a:t>r</a:t>
            </a:r>
            <a:r>
              <a:rPr lang="en-US" dirty="0"/>
              <a:t>ce</a:t>
            </a:r>
            <a:r>
              <a:rPr lang="en-US" altLang="zh-CN" dirty="0"/>
              <a:t>n</a:t>
            </a:r>
            <a:r>
              <a:rPr lang="en-US" dirty="0"/>
              <a:t>y incident numbers: Boylston </a:t>
            </a:r>
            <a:r>
              <a:rPr lang="en-US" dirty="0" err="1"/>
              <a:t>st</a:t>
            </a:r>
            <a:r>
              <a:rPr lang="en-US" dirty="0"/>
              <a:t>, Washington </a:t>
            </a:r>
            <a:r>
              <a:rPr lang="en-US" dirty="0" err="1"/>
              <a:t>st</a:t>
            </a:r>
            <a:r>
              <a:rPr lang="en-US" dirty="0"/>
              <a:t>, </a:t>
            </a:r>
            <a:r>
              <a:rPr lang="en-US" dirty="0" err="1"/>
              <a:t>Newbuty</a:t>
            </a:r>
            <a:r>
              <a:rPr lang="en-US" dirty="0"/>
              <a:t> </a:t>
            </a:r>
            <a:r>
              <a:rPr lang="en-US" dirty="0" err="1"/>
              <a:t>st</a:t>
            </a:r>
            <a:endParaRPr lang="en-US" dirty="0"/>
          </a:p>
          <a:p>
            <a:r>
              <a:rPr lang="en-US" dirty="0"/>
              <a:t>    </a:t>
            </a:r>
            <a:r>
              <a:rPr lang="en-US" altLang="zh-CN" dirty="0"/>
              <a:t>d</a:t>
            </a:r>
            <a:r>
              <a:rPr lang="en-US" dirty="0"/>
              <a:t>. Each street has different pattern of the crime incident numbers in each season.</a:t>
            </a:r>
          </a:p>
          <a:p>
            <a:endParaRPr lang="en-US" dirty="0"/>
          </a:p>
        </p:txBody>
      </p:sp>
    </p:spTree>
    <p:extLst>
      <p:ext uri="{BB962C8B-B14F-4D97-AF65-F5344CB8AC3E}">
        <p14:creationId xmlns:p14="http://schemas.microsoft.com/office/powerpoint/2010/main" val="950557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8F06-4BA0-1049-A200-EC6A8623A822}"/>
              </a:ext>
            </a:extLst>
          </p:cNvPr>
          <p:cNvSpPr>
            <a:spLocks noGrp="1"/>
          </p:cNvSpPr>
          <p:nvPr>
            <p:ph type="title"/>
          </p:nvPr>
        </p:nvSpPr>
        <p:spPr/>
        <p:txBody>
          <a:bodyPr/>
          <a:lstStyle/>
          <a:p>
            <a:r>
              <a:rPr lang="en-US" dirty="0"/>
              <a:t>Recomm</a:t>
            </a:r>
            <a:r>
              <a:rPr lang="en-US" altLang="zh-CN" dirty="0"/>
              <a:t>en</a:t>
            </a:r>
            <a:r>
              <a:rPr lang="en-US" dirty="0"/>
              <a:t>dations</a:t>
            </a:r>
          </a:p>
        </p:txBody>
      </p:sp>
      <p:sp>
        <p:nvSpPr>
          <p:cNvPr id="3" name="TextBox 2">
            <a:extLst>
              <a:ext uri="{FF2B5EF4-FFF2-40B4-BE49-F238E27FC236}">
                <a16:creationId xmlns:a16="http://schemas.microsoft.com/office/drawing/2014/main" id="{0520B978-D6E6-1B47-A991-50C4E49E3B75}"/>
              </a:ext>
            </a:extLst>
          </p:cNvPr>
          <p:cNvSpPr txBox="1"/>
          <p:nvPr/>
        </p:nvSpPr>
        <p:spPr>
          <a:xfrm>
            <a:off x="1534886" y="2139043"/>
            <a:ext cx="8147957" cy="2308324"/>
          </a:xfrm>
          <a:prstGeom prst="rect">
            <a:avLst/>
          </a:prstGeom>
          <a:noFill/>
        </p:spPr>
        <p:txBody>
          <a:bodyPr wrap="square" rtlCol="0">
            <a:spAutoFit/>
          </a:bodyPr>
          <a:lstStyle/>
          <a:p>
            <a:pPr marL="342900" indent="-342900">
              <a:buFontTx/>
              <a:buAutoNum type="arabicPeriod"/>
            </a:pPr>
            <a:r>
              <a:rPr lang="en-US" b="1" dirty="0"/>
              <a:t>BPD can reasonably deploy the police resources to avoid wasting the police resources or the shortage of the police resources on the crime scene </a:t>
            </a:r>
          </a:p>
          <a:p>
            <a:pPr marL="342900" indent="-342900">
              <a:buAutoNum type="arabicPeriod"/>
            </a:pPr>
            <a:r>
              <a:rPr lang="en-US" dirty="0"/>
              <a:t>BPD can depl</a:t>
            </a:r>
            <a:r>
              <a:rPr lang="en-US" altLang="zh-CN" dirty="0"/>
              <a:t>o</a:t>
            </a:r>
            <a:r>
              <a:rPr lang="en-US" dirty="0"/>
              <a:t>y the police resources wisely based on day of week, months, and seasons</a:t>
            </a:r>
          </a:p>
          <a:p>
            <a:pPr marL="342900" indent="-342900">
              <a:buAutoNum type="arabicPeriod"/>
            </a:pPr>
            <a:r>
              <a:rPr lang="en-US" dirty="0"/>
              <a:t>BPD can cooperate with RMV and hold some activities for Boston drivers</a:t>
            </a:r>
          </a:p>
          <a:p>
            <a:pPr marL="342900" indent="-342900">
              <a:buAutoNum type="arabicPeriod"/>
            </a:pPr>
            <a:r>
              <a:rPr lang="en-US" dirty="0"/>
              <a:t>Place more surveillance cameras in Boylston </a:t>
            </a:r>
            <a:r>
              <a:rPr lang="en-US" dirty="0" err="1"/>
              <a:t>st</a:t>
            </a:r>
            <a:r>
              <a:rPr lang="en-US" dirty="0"/>
              <a:t>,  Washington </a:t>
            </a:r>
            <a:r>
              <a:rPr lang="en-US" dirty="0" err="1"/>
              <a:t>st</a:t>
            </a:r>
            <a:r>
              <a:rPr lang="en-US" dirty="0"/>
              <a:t>,  and </a:t>
            </a:r>
            <a:r>
              <a:rPr lang="en-US" dirty="0" err="1"/>
              <a:t>Newbuty</a:t>
            </a:r>
            <a:r>
              <a:rPr lang="en-US" dirty="0"/>
              <a:t> </a:t>
            </a:r>
            <a:r>
              <a:rPr lang="en-US" dirty="0" err="1"/>
              <a:t>st</a:t>
            </a:r>
            <a:r>
              <a:rPr lang="en-US" dirty="0"/>
              <a:t> </a:t>
            </a:r>
          </a:p>
          <a:p>
            <a:pPr marL="342900" indent="-342900">
              <a:buAutoNum type="arabicPeriod"/>
            </a:pPr>
            <a:r>
              <a:rPr lang="en-US" dirty="0"/>
              <a:t>Place more </a:t>
            </a:r>
            <a:r>
              <a:rPr lang="en-US"/>
              <a:t>police resources </a:t>
            </a:r>
            <a:r>
              <a:rPr lang="en-US" dirty="0"/>
              <a:t>in Washington </a:t>
            </a:r>
            <a:r>
              <a:rPr lang="en-US" dirty="0" err="1"/>
              <a:t>st</a:t>
            </a:r>
            <a:endParaRPr lang="en-US" dirty="0"/>
          </a:p>
        </p:txBody>
      </p:sp>
    </p:spTree>
    <p:extLst>
      <p:ext uri="{BB962C8B-B14F-4D97-AF65-F5344CB8AC3E}">
        <p14:creationId xmlns:p14="http://schemas.microsoft.com/office/powerpoint/2010/main" val="2588909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A855-7F5E-1941-AF95-2A283B6CDDF3}"/>
              </a:ext>
            </a:extLst>
          </p:cNvPr>
          <p:cNvSpPr>
            <a:spLocks noGrp="1"/>
          </p:cNvSpPr>
          <p:nvPr>
            <p:ph type="title"/>
          </p:nvPr>
        </p:nvSpPr>
        <p:spPr/>
        <p:txBody>
          <a:bodyPr/>
          <a:lstStyle/>
          <a:p>
            <a:r>
              <a:rPr lang="en-US" dirty="0"/>
              <a:t> Introduction</a:t>
            </a:r>
          </a:p>
        </p:txBody>
      </p:sp>
      <p:sp>
        <p:nvSpPr>
          <p:cNvPr id="4" name="TextBox 3">
            <a:extLst>
              <a:ext uri="{FF2B5EF4-FFF2-40B4-BE49-F238E27FC236}">
                <a16:creationId xmlns:a16="http://schemas.microsoft.com/office/drawing/2014/main" id="{A356FA89-4FA3-9740-8F52-F68B9AA32B8D}"/>
              </a:ext>
            </a:extLst>
          </p:cNvPr>
          <p:cNvSpPr txBox="1"/>
          <p:nvPr/>
        </p:nvSpPr>
        <p:spPr>
          <a:xfrm>
            <a:off x="1624905" y="1128451"/>
            <a:ext cx="943186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Generally, the project is to analyze crime incidents in Boston by finding some patterns on different aspects: like time, offense group and location.</a:t>
            </a:r>
          </a:p>
          <a:p>
            <a:pPr marL="285750" indent="-285750">
              <a:buFont typeface="Arial" panose="020B0604020202020204" pitchFamily="34" charset="0"/>
              <a:buChar char="•"/>
            </a:pPr>
            <a:r>
              <a:rPr lang="en-US" dirty="0"/>
              <a:t>This project includes two data sources</a:t>
            </a:r>
            <a:r>
              <a:rPr lang="zh-CN" altLang="en-US" dirty="0"/>
              <a:t> </a:t>
            </a:r>
            <a:r>
              <a:rPr lang="en-US" altLang="zh-CN" dirty="0"/>
              <a:t>and</a:t>
            </a:r>
            <a:r>
              <a:rPr lang="zh-CN" altLang="en-US" dirty="0"/>
              <a:t> </a:t>
            </a:r>
            <a:r>
              <a:rPr lang="en-US" altLang="zh-CN" dirty="0"/>
              <a:t>both of</a:t>
            </a:r>
            <a:r>
              <a:rPr lang="zh-CN" altLang="en-US" dirty="0"/>
              <a:t> </a:t>
            </a:r>
            <a:r>
              <a:rPr lang="en-US" altLang="zh-CN" dirty="0"/>
              <a:t>them</a:t>
            </a:r>
            <a:r>
              <a:rPr lang="zh-CN" altLang="en-US" dirty="0"/>
              <a:t> </a:t>
            </a:r>
            <a:r>
              <a:rPr lang="en-US" altLang="zh-CN" dirty="0"/>
              <a:t>are</a:t>
            </a:r>
            <a:r>
              <a:rPr lang="zh-CN" altLang="en-US" dirty="0"/>
              <a:t> </a:t>
            </a:r>
            <a:r>
              <a:rPr lang="en-US" altLang="zh-CN" dirty="0"/>
              <a:t>from the Boston government website -- Analyze Boston</a:t>
            </a:r>
          </a:p>
        </p:txBody>
      </p:sp>
      <p:pic>
        <p:nvPicPr>
          <p:cNvPr id="5" name="Picture 4" descr="A close up of text on a white background&#10;&#10;Description automatically generated">
            <a:extLst>
              <a:ext uri="{FF2B5EF4-FFF2-40B4-BE49-F238E27FC236}">
                <a16:creationId xmlns:a16="http://schemas.microsoft.com/office/drawing/2014/main" id="{C4673120-4849-9E47-B021-444B0C1865A6}"/>
              </a:ext>
            </a:extLst>
          </p:cNvPr>
          <p:cNvPicPr>
            <a:picLocks noChangeAspect="1"/>
          </p:cNvPicPr>
          <p:nvPr/>
        </p:nvPicPr>
        <p:blipFill>
          <a:blip r:embed="rId2"/>
          <a:stretch>
            <a:fillRect/>
          </a:stretch>
        </p:blipFill>
        <p:spPr>
          <a:xfrm>
            <a:off x="944247" y="2452606"/>
            <a:ext cx="10635872" cy="3641796"/>
          </a:xfrm>
          <a:prstGeom prst="rect">
            <a:avLst/>
          </a:prstGeom>
        </p:spPr>
      </p:pic>
    </p:spTree>
    <p:extLst>
      <p:ext uri="{BB962C8B-B14F-4D97-AF65-F5344CB8AC3E}">
        <p14:creationId xmlns:p14="http://schemas.microsoft.com/office/powerpoint/2010/main" val="141219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EC063-9771-BD41-8FA2-CCD3C878518F}"/>
              </a:ext>
            </a:extLst>
          </p:cNvPr>
          <p:cNvSpPr>
            <a:spLocks noGrp="1"/>
          </p:cNvSpPr>
          <p:nvPr>
            <p:ph type="title"/>
          </p:nvPr>
        </p:nvSpPr>
        <p:spPr/>
        <p:txBody>
          <a:bodyPr/>
          <a:lstStyle/>
          <a:p>
            <a:r>
              <a:rPr lang="en-US" dirty="0"/>
              <a:t>Goals</a:t>
            </a:r>
          </a:p>
        </p:txBody>
      </p:sp>
      <p:sp>
        <p:nvSpPr>
          <p:cNvPr id="4" name="TextBox 3">
            <a:extLst>
              <a:ext uri="{FF2B5EF4-FFF2-40B4-BE49-F238E27FC236}">
                <a16:creationId xmlns:a16="http://schemas.microsoft.com/office/drawing/2014/main" id="{A451FF8C-F22F-AA45-8D78-24A7A3FEF010}"/>
              </a:ext>
            </a:extLst>
          </p:cNvPr>
          <p:cNvSpPr txBox="1"/>
          <p:nvPr/>
        </p:nvSpPr>
        <p:spPr>
          <a:xfrm>
            <a:off x="1395412" y="1786649"/>
            <a:ext cx="9401175" cy="2585323"/>
          </a:xfrm>
          <a:prstGeom prst="rect">
            <a:avLst/>
          </a:prstGeom>
          <a:noFill/>
        </p:spPr>
        <p:txBody>
          <a:bodyPr wrap="square" rtlCol="0">
            <a:spAutoFit/>
          </a:bodyPr>
          <a:lstStyle/>
          <a:p>
            <a:r>
              <a:rPr lang="en-US" dirty="0"/>
              <a:t>1. Relation of time and crime incident numbers</a:t>
            </a:r>
          </a:p>
          <a:p>
            <a:r>
              <a:rPr lang="en-US" dirty="0"/>
              <a:t>    - Months</a:t>
            </a:r>
          </a:p>
          <a:p>
            <a:r>
              <a:rPr lang="en-US" dirty="0"/>
              <a:t>    - Seasons</a:t>
            </a:r>
          </a:p>
          <a:p>
            <a:r>
              <a:rPr lang="en-US" dirty="0"/>
              <a:t>    - Day of week</a:t>
            </a:r>
          </a:p>
          <a:p>
            <a:r>
              <a:rPr lang="en-US" altLang="zh-CN" dirty="0"/>
              <a:t>2</a:t>
            </a:r>
            <a:r>
              <a:rPr lang="en-US" dirty="0"/>
              <a:t>. Relation of offense group and crime incident numbers</a:t>
            </a:r>
          </a:p>
          <a:p>
            <a:r>
              <a:rPr lang="en-US" dirty="0"/>
              <a:t>    - Motor Vehicle Accident Response</a:t>
            </a:r>
          </a:p>
          <a:p>
            <a:r>
              <a:rPr lang="en-US" dirty="0"/>
              <a:t>    - Larceny</a:t>
            </a:r>
          </a:p>
          <a:p>
            <a:r>
              <a:rPr lang="en-US" altLang="zh-CN" dirty="0"/>
              <a:t>3</a:t>
            </a:r>
            <a:r>
              <a:rPr lang="en-US" dirty="0"/>
              <a:t>. Relation of location and crime incident numbers.</a:t>
            </a:r>
          </a:p>
          <a:p>
            <a:r>
              <a:rPr lang="en-US" dirty="0"/>
              <a:t>    - WASHINGTON ST</a:t>
            </a:r>
          </a:p>
        </p:txBody>
      </p:sp>
    </p:spTree>
    <p:extLst>
      <p:ext uri="{BB962C8B-B14F-4D97-AF65-F5344CB8AC3E}">
        <p14:creationId xmlns:p14="http://schemas.microsoft.com/office/powerpoint/2010/main" val="725068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0E69-D24A-974C-B327-298A2009611F}"/>
              </a:ext>
            </a:extLst>
          </p:cNvPr>
          <p:cNvSpPr>
            <a:spLocks noGrp="1"/>
          </p:cNvSpPr>
          <p:nvPr>
            <p:ph type="title"/>
          </p:nvPr>
        </p:nvSpPr>
        <p:spPr/>
        <p:txBody>
          <a:bodyPr>
            <a:normAutofit fontScale="90000"/>
          </a:bodyPr>
          <a:lstStyle/>
          <a:p>
            <a:r>
              <a:rPr lang="en-US" b="1" dirty="0"/>
              <a:t>Relation of Time and Crime Incident Numbers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E8A57A3B-31DF-8543-A002-26C2B5819401}"/>
              </a:ext>
            </a:extLst>
          </p:cNvPr>
          <p:cNvPicPr>
            <a:picLocks noChangeAspect="1"/>
          </p:cNvPicPr>
          <p:nvPr/>
        </p:nvPicPr>
        <p:blipFill rotWithShape="1">
          <a:blip r:embed="rId2"/>
          <a:srcRect l="6680" r="15482"/>
          <a:stretch/>
        </p:blipFill>
        <p:spPr>
          <a:xfrm>
            <a:off x="8822104" y="3566126"/>
            <a:ext cx="1817297" cy="2217985"/>
          </a:xfrm>
          <a:prstGeom prst="rect">
            <a:avLst/>
          </a:prstGeom>
        </p:spPr>
      </p:pic>
    </p:spTree>
    <p:extLst>
      <p:ext uri="{BB962C8B-B14F-4D97-AF65-F5344CB8AC3E}">
        <p14:creationId xmlns:p14="http://schemas.microsoft.com/office/powerpoint/2010/main" val="1156872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2333-B11E-264F-87B2-49294491276B}"/>
              </a:ext>
            </a:extLst>
          </p:cNvPr>
          <p:cNvSpPr>
            <a:spLocks noGrp="1"/>
          </p:cNvSpPr>
          <p:nvPr>
            <p:ph type="title"/>
          </p:nvPr>
        </p:nvSpPr>
        <p:spPr/>
        <p:txBody>
          <a:bodyPr/>
          <a:lstStyle/>
          <a:p>
            <a:r>
              <a:rPr lang="en-US" dirty="0"/>
              <a:t>Months</a:t>
            </a:r>
          </a:p>
        </p:txBody>
      </p:sp>
      <p:pic>
        <p:nvPicPr>
          <p:cNvPr id="4" name="Picture 3" descr="A picture containing implement, stationary&#10;&#10;Description automatically generated">
            <a:extLst>
              <a:ext uri="{FF2B5EF4-FFF2-40B4-BE49-F238E27FC236}">
                <a16:creationId xmlns:a16="http://schemas.microsoft.com/office/drawing/2014/main" id="{5A5557AD-97B5-B940-8729-0A9A0462F269}"/>
              </a:ext>
            </a:extLst>
          </p:cNvPr>
          <p:cNvPicPr>
            <a:picLocks noChangeAspect="1"/>
          </p:cNvPicPr>
          <p:nvPr/>
        </p:nvPicPr>
        <p:blipFill>
          <a:blip r:embed="rId2"/>
          <a:stretch>
            <a:fillRect/>
          </a:stretch>
        </p:blipFill>
        <p:spPr>
          <a:xfrm>
            <a:off x="1346886" y="1656194"/>
            <a:ext cx="7122449" cy="5041167"/>
          </a:xfrm>
          <a:prstGeom prst="rect">
            <a:avLst/>
          </a:prstGeom>
        </p:spPr>
      </p:pic>
      <p:sp>
        <p:nvSpPr>
          <p:cNvPr id="5" name="TextBox 4">
            <a:extLst>
              <a:ext uri="{FF2B5EF4-FFF2-40B4-BE49-F238E27FC236}">
                <a16:creationId xmlns:a16="http://schemas.microsoft.com/office/drawing/2014/main" id="{95BFF6AD-FDFD-4340-A5E5-E27693E1202D}"/>
              </a:ext>
            </a:extLst>
          </p:cNvPr>
          <p:cNvSpPr txBox="1"/>
          <p:nvPr/>
        </p:nvSpPr>
        <p:spPr>
          <a:xfrm>
            <a:off x="8703129" y="1681843"/>
            <a:ext cx="2726871" cy="1754326"/>
          </a:xfrm>
          <a:prstGeom prst="rect">
            <a:avLst/>
          </a:prstGeom>
          <a:noFill/>
        </p:spPr>
        <p:txBody>
          <a:bodyPr wrap="square" rtlCol="0">
            <a:spAutoFit/>
          </a:bodyPr>
          <a:lstStyle/>
          <a:p>
            <a:r>
              <a:rPr lang="en-US" altLang="zh-CN" b="1" dirty="0"/>
              <a:t>Suggestions:</a:t>
            </a:r>
            <a:r>
              <a:rPr lang="zh-CN" altLang="en-US" b="1" dirty="0"/>
              <a:t> </a:t>
            </a:r>
            <a:r>
              <a:rPr lang="en-US" dirty="0"/>
              <a:t>BPD can depl</a:t>
            </a:r>
            <a:r>
              <a:rPr lang="en-US" altLang="zh-CN" dirty="0"/>
              <a:t>o</a:t>
            </a:r>
            <a:r>
              <a:rPr lang="en-US" dirty="0"/>
              <a:t>y more police from May to October, and less in February. (The vocation  of the police can be more flexible in February)</a:t>
            </a:r>
          </a:p>
        </p:txBody>
      </p:sp>
    </p:spTree>
    <p:extLst>
      <p:ext uri="{BB962C8B-B14F-4D97-AF65-F5344CB8AC3E}">
        <p14:creationId xmlns:p14="http://schemas.microsoft.com/office/powerpoint/2010/main" val="575770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97CB-655E-0846-8794-20B4E5F40379}"/>
              </a:ext>
            </a:extLst>
          </p:cNvPr>
          <p:cNvSpPr>
            <a:spLocks noGrp="1"/>
          </p:cNvSpPr>
          <p:nvPr>
            <p:ph type="title"/>
          </p:nvPr>
        </p:nvSpPr>
        <p:spPr/>
        <p:txBody>
          <a:bodyPr/>
          <a:lstStyle/>
          <a:p>
            <a:r>
              <a:rPr lang="en-US" dirty="0"/>
              <a:t>Sea</a:t>
            </a:r>
            <a:r>
              <a:rPr lang="en-US" altLang="zh-CN" dirty="0"/>
              <a:t>sons</a:t>
            </a:r>
            <a:endParaRPr lang="en-US" dirty="0"/>
          </a:p>
        </p:txBody>
      </p:sp>
      <p:pic>
        <p:nvPicPr>
          <p:cNvPr id="4" name="Picture 3">
            <a:extLst>
              <a:ext uri="{FF2B5EF4-FFF2-40B4-BE49-F238E27FC236}">
                <a16:creationId xmlns:a16="http://schemas.microsoft.com/office/drawing/2014/main" id="{EEF8BFC4-993D-D64D-9DC1-6E8EFD3EA43D}"/>
              </a:ext>
            </a:extLst>
          </p:cNvPr>
          <p:cNvPicPr>
            <a:picLocks noChangeAspect="1"/>
          </p:cNvPicPr>
          <p:nvPr/>
        </p:nvPicPr>
        <p:blipFill>
          <a:blip r:embed="rId2"/>
          <a:stretch>
            <a:fillRect/>
          </a:stretch>
        </p:blipFill>
        <p:spPr>
          <a:xfrm>
            <a:off x="1587843" y="1371534"/>
            <a:ext cx="9016314" cy="4978888"/>
          </a:xfrm>
          <a:prstGeom prst="rect">
            <a:avLst/>
          </a:prstGeom>
        </p:spPr>
      </p:pic>
    </p:spTree>
    <p:extLst>
      <p:ext uri="{BB962C8B-B14F-4D97-AF65-F5344CB8AC3E}">
        <p14:creationId xmlns:p14="http://schemas.microsoft.com/office/powerpoint/2010/main" val="2624495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9AD0-0F93-914C-ABE3-C8A49B82E9AC}"/>
              </a:ext>
            </a:extLst>
          </p:cNvPr>
          <p:cNvSpPr>
            <a:spLocks noGrp="1"/>
          </p:cNvSpPr>
          <p:nvPr>
            <p:ph type="title"/>
          </p:nvPr>
        </p:nvSpPr>
        <p:spPr/>
        <p:txBody>
          <a:bodyPr/>
          <a:lstStyle/>
          <a:p>
            <a:r>
              <a:rPr lang="en-US" dirty="0"/>
              <a:t>Day of Week</a:t>
            </a:r>
          </a:p>
        </p:txBody>
      </p:sp>
      <p:pic>
        <p:nvPicPr>
          <p:cNvPr id="4" name="Picture 3" descr="A picture containing implement, stationary, pencil&#10;&#10;Description automatically generated">
            <a:extLst>
              <a:ext uri="{FF2B5EF4-FFF2-40B4-BE49-F238E27FC236}">
                <a16:creationId xmlns:a16="http://schemas.microsoft.com/office/drawing/2014/main" id="{B3237B7A-4CC7-DE49-8BBD-21CB7A718945}"/>
              </a:ext>
            </a:extLst>
          </p:cNvPr>
          <p:cNvPicPr>
            <a:picLocks noChangeAspect="1"/>
          </p:cNvPicPr>
          <p:nvPr/>
        </p:nvPicPr>
        <p:blipFill>
          <a:blip r:embed="rId2"/>
          <a:stretch>
            <a:fillRect/>
          </a:stretch>
        </p:blipFill>
        <p:spPr>
          <a:xfrm>
            <a:off x="1927654" y="1133923"/>
            <a:ext cx="6019895" cy="5724077"/>
          </a:xfrm>
          <a:prstGeom prst="rect">
            <a:avLst/>
          </a:prstGeom>
        </p:spPr>
      </p:pic>
      <p:sp>
        <p:nvSpPr>
          <p:cNvPr id="5" name="TextBox 4">
            <a:extLst>
              <a:ext uri="{FF2B5EF4-FFF2-40B4-BE49-F238E27FC236}">
                <a16:creationId xmlns:a16="http://schemas.microsoft.com/office/drawing/2014/main" id="{64E19580-32D5-A14B-A0DF-3D6CB1BFCA3B}"/>
              </a:ext>
            </a:extLst>
          </p:cNvPr>
          <p:cNvSpPr txBox="1"/>
          <p:nvPr/>
        </p:nvSpPr>
        <p:spPr>
          <a:xfrm>
            <a:off x="8341667" y="1674674"/>
            <a:ext cx="2694214" cy="1754326"/>
          </a:xfrm>
          <a:prstGeom prst="rect">
            <a:avLst/>
          </a:prstGeom>
          <a:noFill/>
        </p:spPr>
        <p:txBody>
          <a:bodyPr wrap="square" rtlCol="0">
            <a:spAutoFit/>
          </a:bodyPr>
          <a:lstStyle/>
          <a:p>
            <a:r>
              <a:rPr lang="en-US" b="1" dirty="0"/>
              <a:t>Suggestion: </a:t>
            </a:r>
            <a:r>
              <a:rPr lang="en-US" dirty="0"/>
              <a:t>BPD can reasonably deploy the police on each day of week to avoid wasting the police or the shortage of the police on the crime scene.</a:t>
            </a:r>
          </a:p>
        </p:txBody>
      </p:sp>
    </p:spTree>
    <p:extLst>
      <p:ext uri="{BB962C8B-B14F-4D97-AF65-F5344CB8AC3E}">
        <p14:creationId xmlns:p14="http://schemas.microsoft.com/office/powerpoint/2010/main" val="265157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7F03-7267-824E-B791-9333031B2AD9}"/>
              </a:ext>
            </a:extLst>
          </p:cNvPr>
          <p:cNvSpPr>
            <a:spLocks noGrp="1"/>
          </p:cNvSpPr>
          <p:nvPr>
            <p:ph type="title"/>
          </p:nvPr>
        </p:nvSpPr>
        <p:spPr>
          <a:xfrm>
            <a:off x="3230572" y="1568158"/>
            <a:ext cx="8187071" cy="4064627"/>
          </a:xfrm>
        </p:spPr>
        <p:txBody>
          <a:bodyPr>
            <a:normAutofit fontScale="90000"/>
          </a:bodyPr>
          <a:lstStyle/>
          <a:p>
            <a:r>
              <a:rPr lang="en-US" dirty="0"/>
              <a:t>Relation of offense group and crime incident numbers</a:t>
            </a:r>
          </a:p>
        </p:txBody>
      </p:sp>
    </p:spTree>
    <p:extLst>
      <p:ext uri="{BB962C8B-B14F-4D97-AF65-F5344CB8AC3E}">
        <p14:creationId xmlns:p14="http://schemas.microsoft.com/office/powerpoint/2010/main" val="191425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201F-5D3E-6942-B9F5-C42013371192}"/>
              </a:ext>
            </a:extLst>
          </p:cNvPr>
          <p:cNvSpPr>
            <a:spLocks noGrp="1"/>
          </p:cNvSpPr>
          <p:nvPr>
            <p:ph type="title"/>
          </p:nvPr>
        </p:nvSpPr>
        <p:spPr/>
        <p:txBody>
          <a:bodyPr>
            <a:normAutofit fontScale="90000"/>
          </a:bodyPr>
          <a:lstStyle/>
          <a:p>
            <a:r>
              <a:rPr lang="en-US" dirty="0"/>
              <a:t>Top 5 offense groups with the most</a:t>
            </a:r>
            <a:r>
              <a:rPr lang="zh-CN" altLang="en-US" dirty="0"/>
              <a:t> </a:t>
            </a:r>
            <a:r>
              <a:rPr lang="en-US" dirty="0"/>
              <a:t>incident numbers in each season in 2018</a:t>
            </a:r>
          </a:p>
        </p:txBody>
      </p:sp>
      <p:pic>
        <p:nvPicPr>
          <p:cNvPr id="4" name="Picture 3" descr="A picture containing toy, food, drawing, brick&#10;&#10;Description automatically generated">
            <a:extLst>
              <a:ext uri="{FF2B5EF4-FFF2-40B4-BE49-F238E27FC236}">
                <a16:creationId xmlns:a16="http://schemas.microsoft.com/office/drawing/2014/main" id="{73A11B37-7201-664F-95BD-97A8C378D480}"/>
              </a:ext>
            </a:extLst>
          </p:cNvPr>
          <p:cNvPicPr>
            <a:picLocks noChangeAspect="1"/>
          </p:cNvPicPr>
          <p:nvPr/>
        </p:nvPicPr>
        <p:blipFill>
          <a:blip r:embed="rId2"/>
          <a:stretch>
            <a:fillRect/>
          </a:stretch>
        </p:blipFill>
        <p:spPr>
          <a:xfrm>
            <a:off x="3407565" y="1635329"/>
            <a:ext cx="5376869" cy="5239000"/>
          </a:xfrm>
          <a:prstGeom prst="rect">
            <a:avLst/>
          </a:prstGeom>
        </p:spPr>
      </p:pic>
    </p:spTree>
    <p:extLst>
      <p:ext uri="{BB962C8B-B14F-4D97-AF65-F5344CB8AC3E}">
        <p14:creationId xmlns:p14="http://schemas.microsoft.com/office/powerpoint/2010/main" val="279018823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875</TotalTime>
  <Words>820</Words>
  <Application>Microsoft Macintosh PowerPoint</Application>
  <PresentationFormat>Widescreen</PresentationFormat>
  <Paragraphs>61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Gill Sans MT</vt:lpstr>
      <vt:lpstr>Impact</vt:lpstr>
      <vt:lpstr>Badge</vt:lpstr>
      <vt:lpstr>CRIME INCIDENT REPORTS</vt:lpstr>
      <vt:lpstr> Introduction</vt:lpstr>
      <vt:lpstr>Goals</vt:lpstr>
      <vt:lpstr>Relation of Time and Crime Incident Numbers</vt:lpstr>
      <vt:lpstr>Months</vt:lpstr>
      <vt:lpstr>Seasons</vt:lpstr>
      <vt:lpstr>Day of Week</vt:lpstr>
      <vt:lpstr>Relation of offense group and crime incident numbers</vt:lpstr>
      <vt:lpstr>Top 5 offense groups with the most incident numbers in each season in 2018</vt:lpstr>
      <vt:lpstr>Motor Vehicle Accident</vt:lpstr>
      <vt:lpstr>Larceny</vt:lpstr>
      <vt:lpstr>Relation of Location and crime incident numbers</vt:lpstr>
      <vt:lpstr>PowerPoint Presentation</vt:lpstr>
      <vt:lpstr>WASHINGTON ST</vt:lpstr>
      <vt:lpstr>Top 3 incidents' location in each season distribution</vt:lpstr>
      <vt:lpstr>COncluSions</vt:lpstr>
      <vt:lpstr>PowerPoint Presentation</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INCIDENT REPORTS</dc:title>
  <dc:creator>Jiangyun Wang</dc:creator>
  <cp:lastModifiedBy>Jiangyun Wang</cp:lastModifiedBy>
  <cp:revision>11</cp:revision>
  <dcterms:created xsi:type="dcterms:W3CDTF">2019-12-04T21:03:18Z</dcterms:created>
  <dcterms:modified xsi:type="dcterms:W3CDTF">2019-12-05T18:21:14Z</dcterms:modified>
</cp:coreProperties>
</file>